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4236" r:id="rId2"/>
  </p:sldMasterIdLst>
  <p:notesMasterIdLst>
    <p:notesMasterId r:id="rId20"/>
  </p:notesMasterIdLst>
  <p:handoutMasterIdLst>
    <p:handoutMasterId r:id="rId21"/>
  </p:handoutMasterIdLst>
  <p:sldIdLst>
    <p:sldId id="322" r:id="rId3"/>
    <p:sldId id="443" r:id="rId4"/>
    <p:sldId id="502" r:id="rId5"/>
    <p:sldId id="534" r:id="rId6"/>
    <p:sldId id="544" r:id="rId7"/>
    <p:sldId id="535" r:id="rId8"/>
    <p:sldId id="536" r:id="rId9"/>
    <p:sldId id="545" r:id="rId10"/>
    <p:sldId id="537" r:id="rId11"/>
    <p:sldId id="538" r:id="rId12"/>
    <p:sldId id="525" r:id="rId13"/>
    <p:sldId id="521" r:id="rId14"/>
    <p:sldId id="527" r:id="rId15"/>
    <p:sldId id="541" r:id="rId16"/>
    <p:sldId id="526" r:id="rId17"/>
    <p:sldId id="543" r:id="rId18"/>
    <p:sldId id="423" r:id="rId19"/>
  </p:sldIdLst>
  <p:sldSz cx="12192000" cy="6858000"/>
  <p:notesSz cx="6858000" cy="9947275"/>
  <p:embeddedFontLs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marL="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98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DBE2"/>
    <a:srgbClr val="3498DB"/>
    <a:srgbClr val="0D75BA"/>
    <a:srgbClr val="D61D7D"/>
    <a:srgbClr val="E4594E"/>
    <a:srgbClr val="D61C35"/>
    <a:srgbClr val="ED9A00"/>
    <a:srgbClr val="22BA59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6110" autoAdjust="0"/>
  </p:normalViewPr>
  <p:slideViewPr>
    <p:cSldViewPr>
      <p:cViewPr varScale="1">
        <p:scale>
          <a:sx n="84" d="100"/>
          <a:sy n="84" d="100"/>
        </p:scale>
        <p:origin x="-678" y="-90"/>
      </p:cViewPr>
      <p:guideLst>
        <p:guide orient="horz" pos="3498"/>
        <p:guide pos="7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40" y="-114"/>
      </p:cViewPr>
      <p:guideLst>
        <p:guide orient="horz" pos="3127"/>
        <p:guide orient="horz" pos="3134"/>
        <p:guide pos="214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0"/>
      <c:rotY val="0"/>
      <c:rAngAx val="0"/>
      <c:perspective val="4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DBA-4DCE-B94F-B2ADFE3F232F}"/>
              </c:ext>
            </c:extLst>
          </c:dPt>
          <c:dPt>
            <c:idx val="1"/>
            <c:invertIfNegative val="0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3-BDBA-4DCE-B94F-B2ADFE3F232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DBA-4DCE-B94F-B2ADFE3F232F}"/>
              </c:ext>
            </c:extLst>
          </c:dPt>
          <c:dPt>
            <c:idx val="3"/>
            <c:invertIfNegative val="0"/>
            <c:bubble3D val="0"/>
            <c:explosion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BDBA-4DCE-B94F-B2ADFE3F232F}"/>
              </c:ext>
            </c:extLst>
          </c:dPt>
          <c:dPt>
            <c:idx val="4"/>
            <c:invertIfNegative val="0"/>
            <c:bubble3D val="0"/>
            <c:explosion val="8"/>
            <c:extLst xmlns:c16r2="http://schemas.microsoft.com/office/drawing/2015/06/chart">
              <c:ext xmlns:c16="http://schemas.microsoft.com/office/drawing/2014/chart" uri="{C3380CC4-5D6E-409C-BE32-E72D297353CC}">
                <c16:uniqueId val="{00000009-BDBA-4DCE-B94F-B2ADFE3F232F}"/>
              </c:ext>
            </c:extLst>
          </c:dPt>
          <c:cat>
            <c:strRef>
              <c:f>Лист1!$A$2:$A$6</c:f>
              <c:strCache>
                <c:ptCount val="5"/>
                <c:pt idx="0">
                  <c:v>ОПО</c:v>
                </c:pt>
                <c:pt idx="1">
                  <c:v>Энергетика</c:v>
                </c:pt>
                <c:pt idx="2">
                  <c:v>ГТС</c:v>
                </c:pt>
                <c:pt idx="3">
                  <c:v>Лифты</c:v>
                </c:pt>
                <c:pt idx="4">
                  <c:v>Строительный
 надзор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816</c:v>
                </c:pt>
                <c:pt idx="1">
                  <c:v>836</c:v>
                </c:pt>
                <c:pt idx="2">
                  <c:v>51</c:v>
                </c:pt>
                <c:pt idx="3">
                  <c:v>1877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DBA-4DCE-B94F-B2ADFE3F23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39186176"/>
        <c:axId val="41587072"/>
        <c:axId val="0"/>
      </c:bar3DChart>
      <c:catAx>
        <c:axId val="139186176"/>
        <c:scaling>
          <c:orientation val="minMax"/>
        </c:scaling>
        <c:delete val="0"/>
        <c:axPos val="b"/>
        <c:majorGridlines>
          <c:spPr>
            <a:ln>
              <a:solidFill>
                <a:srgbClr val="D6DBE2"/>
              </a:solidFill>
            </a:ln>
          </c:spPr>
        </c:majorGridlines>
        <c:minorGridlines>
          <c:spPr>
            <a:ln>
              <a:noFill/>
            </a:ln>
          </c:spPr>
        </c:minorGridlines>
        <c:majorTickMark val="none"/>
        <c:minorTickMark val="none"/>
        <c:tickLblPos val="nextTo"/>
        <c:crossAx val="41587072"/>
        <c:auto val="1"/>
        <c:lblAlgn val="ctr"/>
        <c:lblOffset val="100"/>
        <c:noMultiLvlLbl val="0"/>
      </c:catAx>
      <c:valAx>
        <c:axId val="415870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9186176"/>
        <c:crosses val="autoZero"/>
        <c:crossBetween val="between"/>
      </c:valAx>
      <c:spPr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Смертельный </a:t>
            </a:r>
          </a:p>
          <a:p>
            <a:pPr algn="l">
              <a:defRPr sz="1200">
                <a:latin typeface="Lato" panose="020F0502020204030203" pitchFamily="34" charset="0"/>
                <a:cs typeface="Lato" panose="020F0502020204030203" pitchFamily="34" charset="0"/>
              </a:defRPr>
            </a:pPr>
            <a:r>
              <a:rPr lang="ru-RU" sz="1400" dirty="0" smtClean="0">
                <a:latin typeface="Lato" panose="020F0502020204030203" pitchFamily="34" charset="0"/>
                <a:cs typeface="Lato" panose="020F0502020204030203" pitchFamily="34" charset="0"/>
              </a:rPr>
              <a:t>травматизм</a:t>
            </a:r>
            <a:endParaRPr lang="ru-RU" sz="1400" dirty="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0.55441500857208914"/>
          <c:y val="0.5107107853603817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1170622844899522E-2"/>
          <c:y val="0.17800419423133415"/>
          <c:w val="0.92403370684786856"/>
          <c:h val="0.709153503707779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Смертельный травматизм</c:v>
                </c:pt>
              </c:strCache>
            </c:strRef>
          </c:tx>
          <c:marker>
            <c:spPr>
              <a:ln>
                <a:solidFill>
                  <a:srgbClr val="3498DB"/>
                </a:solidFill>
              </a:ln>
            </c:spPr>
          </c:marker>
          <c:dLbls>
            <c:dLbl>
              <c:idx val="0"/>
              <c:layout>
                <c:manualLayout>
                  <c:x val="-4.1436155568043025E-2"/>
                  <c:y val="-5.86745782379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79-478F-91B4-30AEA32F7993}"/>
                </c:ext>
              </c:extLst>
            </c:dLbl>
            <c:dLbl>
              <c:idx val="1"/>
              <c:layout>
                <c:manualLayout>
                  <c:x val="-2.8686569239414393E-2"/>
                  <c:y val="-5.867471021459066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439-4268-972F-4857FBD5956C}"/>
                </c:ext>
              </c:extLst>
            </c:dLbl>
            <c:dLbl>
              <c:idx val="2"/>
              <c:layout>
                <c:manualLayout>
                  <c:x val="-4.4623552150200106E-2"/>
                  <c:y val="-6.8454059614757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79-478F-91B4-30AEA32F7993}"/>
                </c:ext>
              </c:extLst>
            </c:dLbl>
            <c:dLbl>
              <c:idx val="3"/>
              <c:layout>
                <c:manualLayout>
                  <c:x val="-4.781094873235732E-2"/>
                  <c:y val="-5.86745782379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79-478F-91B4-30AEA32F7993}"/>
                </c:ext>
              </c:extLst>
            </c:dLbl>
            <c:dLbl>
              <c:idx val="4"/>
              <c:layout>
                <c:manualLayout>
                  <c:x val="-3.5061362403729826E-2"/>
                  <c:y val="-6.845367461096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79-478F-91B4-30AEA32F7993}"/>
                </c:ext>
              </c:extLst>
            </c:dLbl>
            <c:dLbl>
              <c:idx val="5"/>
              <c:layout>
                <c:manualLayout>
                  <c:x val="-5.0998345314514575E-2"/>
                  <c:y val="-7.3343222797460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79-478F-91B4-30AEA32F79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D79-478F-91B4-30AEA32F79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48320"/>
        <c:axId val="43058304"/>
      </c:lineChart>
      <c:catAx>
        <c:axId val="43048320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43058304"/>
        <c:crosses val="autoZero"/>
        <c:auto val="1"/>
        <c:lblAlgn val="ctr"/>
        <c:lblOffset val="100"/>
        <c:noMultiLvlLbl val="0"/>
      </c:catAx>
      <c:valAx>
        <c:axId val="430583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4304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228430132647681"/>
          <c:y val="0.4439973414122517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1.0259555069561941E-2"/>
          <c:w val="0.64548072388469868"/>
          <c:h val="0.826733137786578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аварий</c:v>
                </c:pt>
              </c:strCache>
            </c:strRef>
          </c:tx>
          <c:marker>
            <c:spPr>
              <a:solidFill>
                <a:srgbClr val="0D75BA"/>
              </a:solidFill>
            </c:spPr>
          </c:marker>
          <c:dLbls>
            <c:dLbl>
              <c:idx val="1"/>
              <c:layout>
                <c:manualLayout>
                  <c:x val="-3.0592143618762412E-2"/>
                  <c:y val="-8.1520831640154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29-4DEE-AFB2-E6DAC24D799A}"/>
                </c:ext>
              </c:extLst>
            </c:dLbl>
            <c:dLbl>
              <c:idx val="2"/>
              <c:layout>
                <c:manualLayout>
                  <c:x val="-6.0342606801878231E-2"/>
                  <c:y val="-1.962846505943964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29-4DEE-AFB2-E6DAC24D799A}"/>
                </c:ext>
              </c:extLst>
            </c:dLbl>
            <c:dLbl>
              <c:idx val="3"/>
              <c:layout>
                <c:manualLayout>
                  <c:x val="1.1847646722800222E-2"/>
                  <c:y val="-1.975418456705173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0B-47B1-AD06-DA385767C804}"/>
                </c:ext>
              </c:extLst>
            </c:dLbl>
            <c:dLbl>
              <c:idx val="4"/>
              <c:layout>
                <c:manualLayout>
                  <c:x val="-2.211257900422715E-2"/>
                  <c:y val="-8.015545228191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29-4DEE-AFB2-E6DAC24D7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  <c:pt idx="3">
                  <c:v>2023 г.</c:v>
                </c:pt>
                <c:pt idx="4">
                  <c:v>2024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B29-4DEE-AFB2-E6DAC24D79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088128"/>
        <c:axId val="43099264"/>
      </c:lineChart>
      <c:catAx>
        <c:axId val="43088128"/>
        <c:scaling>
          <c:orientation val="minMax"/>
        </c:scaling>
        <c:delete val="0"/>
        <c:axPos val="b"/>
        <c:numFmt formatCode="\О\с\н\о\в\н\о\й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ru-RU"/>
          </a:p>
        </c:txPr>
        <c:crossAx val="43099264"/>
        <c:crosses val="autoZero"/>
        <c:auto val="1"/>
        <c:lblAlgn val="ctr"/>
        <c:lblOffset val="100"/>
        <c:noMultiLvlLbl val="0"/>
      </c:catAx>
      <c:valAx>
        <c:axId val="4309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308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>
          <a:latin typeface="Lato" panose="020F0502020204030203" pitchFamily="34" charset="0"/>
          <a:cs typeface="Lato" panose="020F0502020204030203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0"/>
      <c:rotY val="335"/>
      <c:rAngAx val="0"/>
      <c:perspective val="1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939360889986811"/>
          <c:y val="4.5221478377056701E-2"/>
          <c:w val="0.56390617783012431"/>
          <c:h val="0.954778521911717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B8-4A02-81BA-15D4268EF53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B8-4A02-81BA-15D4268EF537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0B8-4A02-81BA-15D4268EF537}"/>
              </c:ext>
            </c:extLst>
          </c:dPt>
          <c:dPt>
            <c:idx val="3"/>
            <c:bubble3D val="0"/>
            <c:spPr>
              <a:scene3d>
                <a:camera prst="orthographicFront"/>
                <a:lightRig rig="threePt" dir="t"/>
              </a:scene3d>
              <a:sp3d prstMaterial="metal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B8-4A02-81BA-15D4268EF537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0B8-4A02-81BA-15D4268EF537}"/>
              </c:ext>
            </c:extLst>
          </c:dPt>
          <c:cat>
            <c:strRef>
              <c:f>Лист1!$A$2:$A$5</c:f>
              <c:strCache>
                <c:ptCount val="4"/>
                <c:pt idx="0">
                  <c:v>Выдано предостережений</c:v>
                </c:pt>
                <c:pt idx="1">
                  <c:v>Информирование: направление писем</c:v>
                </c:pt>
                <c:pt idx="2">
                  <c:v>Проведено совещаний</c:v>
                </c:pt>
                <c:pt idx="3">
                  <c:v>Проведено консультирований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283</c:v>
                </c:pt>
                <c:pt idx="2">
                  <c:v>11</c:v>
                </c:pt>
                <c:pt idx="3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0B8-4A02-81BA-15D4268EF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4" y="2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/>
          <a:lstStyle>
            <a:lvl1pPr algn="r">
              <a:defRPr sz="1200"/>
            </a:lvl1pPr>
          </a:lstStyle>
          <a:p>
            <a:fld id="{C4F69FD8-E527-4224-8775-F42590877C79}" type="datetimeFigureOut">
              <a:rPr lang="ru-RU" smtClean="0"/>
              <a:t>21.05.2024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4" y="9447846"/>
            <a:ext cx="2972547" cy="497841"/>
          </a:xfrm>
          <a:prstGeom prst="rect">
            <a:avLst/>
          </a:prstGeom>
        </p:spPr>
        <p:txBody>
          <a:bodyPr vert="horz" lIns="91852" tIns="45926" rIns="91852" bIns="45926" rtlCol="0" anchor="b"/>
          <a:lstStyle>
            <a:lvl1pPr algn="r">
              <a:defRPr sz="1200"/>
            </a:lvl1pPr>
          </a:lstStyle>
          <a:p>
            <a:fld id="{D4035532-1785-4AE4-B825-8D9233C0A65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308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5784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6428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285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928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5710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2137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8565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4992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71419" algn="l" defTabSz="8928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1" y="4724958"/>
            <a:ext cx="5486400" cy="4476273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73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14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2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6400" y="687388"/>
            <a:ext cx="6107113" cy="34353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91886" y="4351735"/>
            <a:ext cx="5535088" cy="4122695"/>
          </a:xfrm>
          <a:prstGeom prst="rect">
            <a:avLst/>
          </a:prstGeom>
        </p:spPr>
        <p:txBody>
          <a:bodyPr lIns="91852" tIns="45926" rIns="91852" bIns="45926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2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9" tIns="45870" rIns="91739" bIns="45870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65043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125" y="742950"/>
            <a:ext cx="6575425" cy="369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713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39" tIns="45870" rIns="91739" bIns="45870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04451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1125" y="742950"/>
            <a:ext cx="6575425" cy="369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768" y="4689993"/>
            <a:ext cx="5438140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699" rIns="91398" bIns="45699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0326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343F-3C08-4187-A420-5E7E0B964131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ADE1-F80B-4663-87C4-EBDC2BAFFB09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F385B-703C-4D81-A960-AF972E01589D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9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5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55-CA1F-4B4A-BB2F-3D45B4DE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47A3E-385C-4528-968F-2BC3F4DCAE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67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BA74-A01C-46A6-9693-821E796A9EC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381FB-56B5-444D-992D-E43228C562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8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E544D-7BF3-4787-A3A9-4047549873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6ECA-A546-4899-BEDE-521E32F804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5D84-B6C1-414C-868F-865D9D0D2A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AA6-1A21-4D5C-9642-BFE3FD959C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3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AF84-0575-4B20-8899-5642B0157A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DAE3-FBD1-45D1-8D0C-71FC663D91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827EE-2DEA-401C-8AEC-E88FCE998F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5B6F-9DA4-4909-904E-88758DD8D14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ABCF0-EC34-4BF8-AA6C-DD432FF660D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6B434-491B-45CE-8866-19225E54DAF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64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CFCAA-EC21-4D10-AD4D-1AA0096199F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872D-6A30-4648-80E5-6DD467B2F5D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72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1945-011B-47E6-8E98-A95F9E06655F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2B91-7E01-409D-BCB5-C2B474C719F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0B58-0021-4E56-96D6-1D27867815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23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D448-4D70-440D-B37C-182458DC21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60D-DABA-40A9-A216-CAB3B6B15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77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D8501-5DBD-4054-854D-C3B529C5A2D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B6BF-198B-4E05-B762-4C64902630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3"/>
            <a:ext cx="103632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4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28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92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857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321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785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24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5714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E9F9-717F-4A38-8DB5-C60FFC1F9C46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CACB-2AC5-45E6-B6FA-DDAE6B6454C7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428" indent="0">
              <a:buNone/>
              <a:defRPr sz="2000" b="1"/>
            </a:lvl2pPr>
            <a:lvl3pPr marL="892855" indent="0">
              <a:buNone/>
              <a:defRPr sz="1700" b="1"/>
            </a:lvl3pPr>
            <a:lvl4pPr marL="1339282" indent="0">
              <a:buNone/>
              <a:defRPr sz="1600" b="1"/>
            </a:lvl4pPr>
            <a:lvl5pPr marL="1785710" indent="0">
              <a:buNone/>
              <a:defRPr sz="1600" b="1"/>
            </a:lvl5pPr>
            <a:lvl6pPr marL="2232137" indent="0">
              <a:buNone/>
              <a:defRPr sz="1600" b="1"/>
            </a:lvl6pPr>
            <a:lvl7pPr marL="2678565" indent="0">
              <a:buNone/>
              <a:defRPr sz="1600" b="1"/>
            </a:lvl7pPr>
            <a:lvl8pPr marL="3124992" indent="0">
              <a:buNone/>
              <a:defRPr sz="1600" b="1"/>
            </a:lvl8pPr>
            <a:lvl9pPr marL="35714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8B1-0A07-44BE-8DDA-D61AD7C31981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4FB6-11DE-4D22-8479-BFB560E85AD5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33A9-EEBA-4A27-AAB6-906FDCD90C08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6" y="273051"/>
            <a:ext cx="6815666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5032E-295D-46F1-A5A6-9B80628A4D63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6428" indent="0">
              <a:buNone/>
              <a:defRPr sz="2800"/>
            </a:lvl2pPr>
            <a:lvl3pPr marL="892855" indent="0">
              <a:buNone/>
              <a:defRPr sz="2400"/>
            </a:lvl3pPr>
            <a:lvl4pPr marL="1339282" indent="0">
              <a:buNone/>
              <a:defRPr sz="2000"/>
            </a:lvl4pPr>
            <a:lvl5pPr marL="1785710" indent="0">
              <a:buNone/>
              <a:defRPr sz="2000"/>
            </a:lvl5pPr>
            <a:lvl6pPr marL="2232137" indent="0">
              <a:buNone/>
              <a:defRPr sz="2000"/>
            </a:lvl6pPr>
            <a:lvl7pPr marL="2678565" indent="0">
              <a:buNone/>
              <a:defRPr sz="2000"/>
            </a:lvl7pPr>
            <a:lvl8pPr marL="3124992" indent="0">
              <a:buNone/>
              <a:defRPr sz="2000"/>
            </a:lvl8pPr>
            <a:lvl9pPr marL="357141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46428" indent="0">
              <a:buNone/>
              <a:defRPr sz="1200"/>
            </a:lvl2pPr>
            <a:lvl3pPr marL="892855" indent="0">
              <a:buNone/>
              <a:defRPr sz="900"/>
            </a:lvl3pPr>
            <a:lvl4pPr marL="1339282" indent="0">
              <a:buNone/>
              <a:defRPr sz="900"/>
            </a:lvl4pPr>
            <a:lvl5pPr marL="1785710" indent="0">
              <a:buNone/>
              <a:defRPr sz="900"/>
            </a:lvl5pPr>
            <a:lvl6pPr marL="2232137" indent="0">
              <a:buNone/>
              <a:defRPr sz="900"/>
            </a:lvl6pPr>
            <a:lvl7pPr marL="2678565" indent="0">
              <a:buNone/>
              <a:defRPr sz="900"/>
            </a:lvl7pPr>
            <a:lvl8pPr marL="3124992" indent="0">
              <a:buNone/>
              <a:defRPr sz="900"/>
            </a:lvl8pPr>
            <a:lvl9pPr marL="357141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A598E-4743-46A8-9FAA-9E8290E02812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89285" tIns="44643" rIns="89285" bIns="44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89285" tIns="44643" rIns="89285" bIns="44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2CF31-930F-40A1-9D4F-8509BC5E80C5}" type="datetime1">
              <a:rPr lang="ru-RU" smtClean="0"/>
              <a:t>21.05.2024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92855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821" indent="-334821" algn="l" defTabSz="8928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45" indent="-279017" algn="l" defTabSz="8928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6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497" indent="-223214" algn="l" defTabSz="8928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924" indent="-223214" algn="l" defTabSz="8928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5" tIns="44643" rIns="89285" bIns="44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l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E5C760-A2A4-47AA-9262-39770073632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21.05.2024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ct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89285" tIns="44643" rIns="89285" bIns="44643" rtlCol="0" anchor="ctr"/>
          <a:lstStyle>
            <a:lvl1pPr algn="r" defTabSz="892855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98FF4-5DCF-4ADE-AF97-498CEF1102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hdr="0" ftr="0" dt="0"/>
  <p:txStyles>
    <p:titleStyle>
      <a:lvl1pPr algn="ctr" defTabSz="892175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892175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2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4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6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800" algn="ctr" defTabSz="892175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33375" indent="-333375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277813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100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8188" indent="-222250" algn="l" defTabSz="8921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5351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1779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8205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4633" indent="-223214" algn="l" defTabSz="8928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6428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285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28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710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32137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78565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24992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71419" algn="l" defTabSz="89285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4.xml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3392" y="4371741"/>
            <a:ext cx="10945216" cy="149994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ОБЗОР ПРАВОПРИМЕНИТЕЛЬНОЙ ПРАКТИКИ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СЕВЕРО-ЗАПАДНОГО УПРАВЛЕНИЯ РОСТЕХНАДЗОРА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ТЕРРИТОРИИ НОВГОРОДСКОЙ ОБЛАСТИ </a:t>
            </a:r>
            <a:r>
              <a:rPr lang="ru-RU" sz="2400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ЗА 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КВАРТАЛ 2024 ГОДА.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ПРОФИЛАКТИЧЕСКИЕ МЕРОПРИЯТИЯ ПРИ ОСУЩЕСТВЛЕНИИ ГОСУДАРСТВЕННОГО КОНТРОЛЯ (НАДЗОРА)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8916" y="6201309"/>
            <a:ext cx="2988775" cy="259435"/>
          </a:xfrm>
          <a:prstGeom prst="rect">
            <a:avLst/>
          </a:prstGeom>
          <a:noFill/>
        </p:spPr>
        <p:txBody>
          <a:bodyPr wrap="none" lIns="89285" tIns="44643" rIns="89285" bIns="44643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Lato" pitchFamily="34" charset="0"/>
              </a:rPr>
              <a:t>ДОКЛАДЧИК: ВЕНКОВ ОЛЕГ СЕРГЕЕВИЧ</a:t>
            </a:r>
            <a:endParaRPr lang="ru-RU" sz="1100" b="1" dirty="0">
              <a:solidFill>
                <a:schemeClr val="bg1"/>
              </a:solidFill>
              <a:latin typeface="Lato" pitchFamily="34" charset="0"/>
            </a:endParaRPr>
          </a:p>
        </p:txBody>
      </p:sp>
      <p:pic>
        <p:nvPicPr>
          <p:cNvPr id="307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29" y="800709"/>
            <a:ext cx="3119802" cy="32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43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71498" y="236870"/>
            <a:ext cx="7566841" cy="959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ПРИКАЗЫ 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ИНДИКАТОРОВ РИСКА НАРУШЕНИЯ ОБЯЗАТЕЛЬНЫХ ТРЕБОВАНИЙ</a:t>
            </a:r>
            <a:endParaRPr lang="ru-RU" altLang="ru-RU" sz="16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28" name="Picture 4" descr="Увеличи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6" y="1710220"/>
            <a:ext cx="3263787" cy="4615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Увелич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029" y="1727269"/>
            <a:ext cx="3264307" cy="461593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3352" y="366459"/>
            <a:ext cx="10333148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ПРИКАЗЫ 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ИНДИКАТОРОВ РИСКА НАРУШЕНИЯ </a:t>
            </a: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ОБЯЗАТЕЛЬНЫХ ТРЕБОВАНИЙ</a:t>
            </a:r>
            <a:endParaRPr lang="ru-RU" altLang="ru-RU" sz="2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263352" y="368300"/>
            <a:ext cx="10333148" cy="960438"/>
          </a:xfrm>
        </p:spPr>
        <p:txBody>
          <a:bodyPr>
            <a:noAutofit/>
          </a:bodyPr>
          <a:lstStyle/>
          <a:p>
            <a:pPr algn="l"/>
            <a: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НАДЗОРНАЯ ДЕЯТЕЛЬНОСТЬ НА ПОДНАДЗОРНЫХ ОБЪЕКТАХ </a:t>
            </a:r>
            <a: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СЕВЕРО-ЗАПАДНОГО </a:t>
            </a:r>
            <a: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</a:t>
            </a:r>
            <a:b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месяца 2024 года)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81321"/>
              </p:ext>
            </p:extLst>
          </p:nvPr>
        </p:nvGraphicFramePr>
        <p:xfrm>
          <a:off x="1339850" y="1641476"/>
          <a:ext cx="9436670" cy="4343809"/>
        </p:xfrm>
        <a:graphic>
          <a:graphicData uri="http://schemas.openxmlformats.org/drawingml/2006/table">
            <a:tbl>
              <a:tblPr/>
              <a:tblGrid>
                <a:gridCol w="1314816">
                  <a:extLst>
                    <a:ext uri="{9D8B030D-6E8A-4147-A177-3AD203B41FA5}">
                      <a16:colId xmlns:a16="http://schemas.microsoft.com/office/drawing/2014/main" xmlns="" val="366344336"/>
                    </a:ext>
                  </a:extLst>
                </a:gridCol>
                <a:gridCol w="910522">
                  <a:extLst>
                    <a:ext uri="{9D8B030D-6E8A-4147-A177-3AD203B41FA5}">
                      <a16:colId xmlns:a16="http://schemas.microsoft.com/office/drawing/2014/main" xmlns="" val="1487039963"/>
                    </a:ext>
                  </a:extLst>
                </a:gridCol>
                <a:gridCol w="691997">
                  <a:extLst>
                    <a:ext uri="{9D8B030D-6E8A-4147-A177-3AD203B41FA5}">
                      <a16:colId xmlns:a16="http://schemas.microsoft.com/office/drawing/2014/main" xmlns="" val="377724398"/>
                    </a:ext>
                  </a:extLst>
                </a:gridCol>
                <a:gridCol w="837680">
                  <a:extLst>
                    <a:ext uri="{9D8B030D-6E8A-4147-A177-3AD203B41FA5}">
                      <a16:colId xmlns:a16="http://schemas.microsoft.com/office/drawing/2014/main" xmlns="" val="2610600466"/>
                    </a:ext>
                  </a:extLst>
                </a:gridCol>
                <a:gridCol w="764838">
                  <a:extLst>
                    <a:ext uri="{9D8B030D-6E8A-4147-A177-3AD203B41FA5}">
                      <a16:colId xmlns:a16="http://schemas.microsoft.com/office/drawing/2014/main" xmlns="" val="1780830150"/>
                    </a:ext>
                  </a:extLst>
                </a:gridCol>
                <a:gridCol w="910522">
                  <a:extLst>
                    <a:ext uri="{9D8B030D-6E8A-4147-A177-3AD203B41FA5}">
                      <a16:colId xmlns:a16="http://schemas.microsoft.com/office/drawing/2014/main" xmlns="" val="373178327"/>
                    </a:ext>
                  </a:extLst>
                </a:gridCol>
                <a:gridCol w="655576">
                  <a:extLst>
                    <a:ext uri="{9D8B030D-6E8A-4147-A177-3AD203B41FA5}">
                      <a16:colId xmlns:a16="http://schemas.microsoft.com/office/drawing/2014/main" xmlns="" val="4108286407"/>
                    </a:ext>
                  </a:extLst>
                </a:gridCol>
                <a:gridCol w="1056205">
                  <a:extLst>
                    <a:ext uri="{9D8B030D-6E8A-4147-A177-3AD203B41FA5}">
                      <a16:colId xmlns:a16="http://schemas.microsoft.com/office/drawing/2014/main" xmlns="" val="1500330561"/>
                    </a:ext>
                  </a:extLst>
                </a:gridCol>
                <a:gridCol w="691997">
                  <a:extLst>
                    <a:ext uri="{9D8B030D-6E8A-4147-A177-3AD203B41FA5}">
                      <a16:colId xmlns:a16="http://schemas.microsoft.com/office/drawing/2014/main" xmlns="" val="1521742623"/>
                    </a:ext>
                  </a:extLst>
                </a:gridCol>
                <a:gridCol w="832177">
                  <a:extLst>
                    <a:ext uri="{9D8B030D-6E8A-4147-A177-3AD203B41FA5}">
                      <a16:colId xmlns:a16="http://schemas.microsoft.com/office/drawing/2014/main" xmlns="" val="2131694347"/>
                    </a:ext>
                  </a:extLst>
                </a:gridCol>
                <a:gridCol w="770340">
                  <a:extLst>
                    <a:ext uri="{9D8B030D-6E8A-4147-A177-3AD203B41FA5}">
                      <a16:colId xmlns:a16="http://schemas.microsoft.com/office/drawing/2014/main" xmlns="" val="1709399787"/>
                    </a:ext>
                  </a:extLst>
                </a:gridCol>
              </a:tblGrid>
              <a:tr h="915092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Объекты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Промышленная безопасность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Технические регламенты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 (газ)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Энергетическая безопасность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Безопасность гидротехнических сооружений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Строительный надзор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0324746"/>
                  </a:ext>
                </a:extLst>
              </a:tr>
              <a:tr h="622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Управление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1C3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Нов. область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169182"/>
                  </a:ext>
                </a:extLst>
              </a:tr>
              <a:tr h="7064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Плановые проверки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717673"/>
                  </a:ext>
                </a:extLst>
              </a:tr>
              <a:tr h="699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Внеплановые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проверки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145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48145"/>
                  </a:ext>
                </a:extLst>
              </a:tr>
              <a:tr h="699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Допуски и вводы в эксплуатацию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1 517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28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1 133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22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892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40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0238009"/>
                  </a:ext>
                </a:extLst>
              </a:tr>
              <a:tr h="6998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Постоянный государственный надзор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77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-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115359"/>
                  </a:ext>
                </a:extLst>
              </a:tr>
            </a:tbl>
          </a:graphicData>
        </a:graphic>
      </p:graphicFrame>
      <p:pic>
        <p:nvPicPr>
          <p:cNvPr id="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300"/>
            <a:ext cx="10378243" cy="960438"/>
          </a:xfrm>
        </p:spPr>
        <p:txBody>
          <a:bodyPr>
            <a:normAutofit/>
          </a:bodyPr>
          <a:lstStyle/>
          <a:p>
            <a:pPr algn="l"/>
            <a:r>
              <a:rPr lang="ru-RU" altLang="ru-RU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ВИДОВ АДМИНИСТРАТИВНЫХ НАКАЗАНИЙ </a:t>
            </a:r>
            <a:br>
              <a:rPr lang="ru-RU" altLang="ru-RU" sz="24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24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месяца 2024 года)</a:t>
            </a:r>
            <a:endParaRPr lang="ru-RU" altLang="ru-RU" sz="2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4101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285" y="2732416"/>
            <a:ext cx="546100" cy="25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Группа 15"/>
          <p:cNvGrpSpPr>
            <a:grpSpLocks/>
          </p:cNvGrpSpPr>
          <p:nvPr/>
        </p:nvGrpSpPr>
        <p:grpSpPr bwMode="auto">
          <a:xfrm>
            <a:off x="1570622" y="2117560"/>
            <a:ext cx="506870" cy="674687"/>
            <a:chOff x="1330573" y="2285999"/>
            <a:chExt cx="503787" cy="674949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6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503787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296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978020" y="1841102"/>
            <a:ext cx="193675" cy="179388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76432" y="1536647"/>
            <a:ext cx="195263" cy="179387"/>
          </a:xfrm>
          <a:prstGeom prst="rect">
            <a:avLst/>
          </a:prstGeom>
          <a:solidFill>
            <a:srgbClr val="D61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05" name="TextBox 23"/>
          <p:cNvSpPr txBox="1">
            <a:spLocks noChangeArrowheads="1"/>
          </p:cNvSpPr>
          <p:nvPr/>
        </p:nvSpPr>
        <p:spPr bwMode="auto">
          <a:xfrm>
            <a:off x="3199535" y="1784541"/>
            <a:ext cx="31346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административных штрафов </a:t>
            </a:r>
          </a:p>
        </p:txBody>
      </p:sp>
      <p:sp>
        <p:nvSpPr>
          <p:cNvPr id="4106" name="TextBox 24"/>
          <p:cNvSpPr txBox="1">
            <a:spLocks noChangeArrowheads="1"/>
          </p:cNvSpPr>
          <p:nvPr/>
        </p:nvSpPr>
        <p:spPr bwMode="auto">
          <a:xfrm>
            <a:off x="1399318" y="5390024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наказаний </a:t>
            </a:r>
          </a:p>
        </p:txBody>
      </p:sp>
      <p:pic>
        <p:nvPicPr>
          <p:cNvPr id="4107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11" y="3436121"/>
            <a:ext cx="546100" cy="1892614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8" name="Группа 26"/>
          <p:cNvGrpSpPr>
            <a:grpSpLocks/>
          </p:cNvGrpSpPr>
          <p:nvPr/>
        </p:nvGrpSpPr>
        <p:grpSpPr bwMode="auto">
          <a:xfrm>
            <a:off x="2912976" y="2802935"/>
            <a:ext cx="573119" cy="677863"/>
            <a:chOff x="1061572" y="3509686"/>
            <a:chExt cx="529935" cy="677454"/>
          </a:xfrm>
        </p:grpSpPr>
        <p:grpSp>
          <p:nvGrpSpPr>
            <p:cNvPr id="412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30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867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167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6423250" y="1509351"/>
            <a:ext cx="195262" cy="180975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0" name="TextBox 33"/>
          <p:cNvSpPr txBox="1">
            <a:spLocks noChangeArrowheads="1"/>
          </p:cNvSpPr>
          <p:nvPr/>
        </p:nvSpPr>
        <p:spPr bwMode="auto">
          <a:xfrm>
            <a:off x="6747362" y="1395507"/>
            <a:ext cx="3739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наказаний в виде административного приостановления деятельности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847556" y="4936795"/>
            <a:ext cx="508000" cy="400091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3250" y="1841104"/>
            <a:ext cx="195262" cy="1793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114" name="TextBox 51"/>
          <p:cNvSpPr txBox="1">
            <a:spLocks noChangeArrowheads="1"/>
          </p:cNvSpPr>
          <p:nvPr/>
        </p:nvSpPr>
        <p:spPr bwMode="auto">
          <a:xfrm>
            <a:off x="6747362" y="1791890"/>
            <a:ext cx="2306604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Количество предупреждений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707011" y="4101670"/>
            <a:ext cx="506413" cy="12408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4117" name="Группа 26"/>
          <p:cNvGrpSpPr>
            <a:grpSpLocks/>
          </p:cNvGrpSpPr>
          <p:nvPr/>
        </p:nvGrpSpPr>
        <p:grpSpPr bwMode="auto">
          <a:xfrm>
            <a:off x="4005965" y="4307645"/>
            <a:ext cx="449262" cy="677862"/>
            <a:chOff x="1061572" y="3509686"/>
            <a:chExt cx="413228" cy="677454"/>
          </a:xfrm>
        </p:grpSpPr>
        <p:grpSp>
          <p:nvGrpSpPr>
            <p:cNvPr id="411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2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41" name="Группа 26"/>
          <p:cNvGrpSpPr>
            <a:grpSpLocks/>
          </p:cNvGrpSpPr>
          <p:nvPr/>
        </p:nvGrpSpPr>
        <p:grpSpPr bwMode="auto">
          <a:xfrm>
            <a:off x="4862077" y="3468721"/>
            <a:ext cx="573119" cy="677863"/>
            <a:chOff x="1061572" y="3509686"/>
            <a:chExt cx="529935" cy="677454"/>
          </a:xfrm>
        </p:grpSpPr>
        <p:grpSp>
          <p:nvGrpSpPr>
            <p:cNvPr id="43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Прямая соединительная линия 43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46867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127</a:t>
              </a:r>
            </a:p>
          </p:txBody>
        </p:sp>
      </p:grpSp>
      <p:sp>
        <p:nvSpPr>
          <p:cNvPr id="63" name="TextBox 93"/>
          <p:cNvSpPr txBox="1">
            <a:spLocks noChangeArrowheads="1"/>
          </p:cNvSpPr>
          <p:nvPr/>
        </p:nvSpPr>
        <p:spPr bwMode="auto">
          <a:xfrm>
            <a:off x="1903024" y="6033797"/>
            <a:ext cx="3229021" cy="338554"/>
          </a:xfrm>
          <a:prstGeom prst="rect">
            <a:avLst/>
          </a:prstGeom>
          <a:solidFill>
            <a:srgbClr val="3498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целом по Управлению</a:t>
            </a:r>
            <a:endParaRPr lang="ru-RU" altLang="ru-RU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4" name="TextBox 51"/>
          <p:cNvSpPr txBox="1">
            <a:spLocks noChangeArrowheads="1"/>
          </p:cNvSpPr>
          <p:nvPr/>
        </p:nvSpPr>
        <p:spPr bwMode="auto">
          <a:xfrm>
            <a:off x="4510378" y="5451321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Предупреждение</a:t>
            </a:r>
          </a:p>
        </p:txBody>
      </p:sp>
      <p:sp>
        <p:nvSpPr>
          <p:cNvPr id="65" name="TextBox 33"/>
          <p:cNvSpPr txBox="1">
            <a:spLocks noChangeArrowheads="1"/>
          </p:cNvSpPr>
          <p:nvPr/>
        </p:nvSpPr>
        <p:spPr bwMode="auto">
          <a:xfrm>
            <a:off x="3464062" y="5440793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Приостановление</a:t>
            </a:r>
          </a:p>
        </p:txBody>
      </p:sp>
      <p:sp>
        <p:nvSpPr>
          <p:cNvPr id="66" name="TextBox 23"/>
          <p:cNvSpPr txBox="1">
            <a:spLocks noChangeArrowheads="1"/>
          </p:cNvSpPr>
          <p:nvPr/>
        </p:nvSpPr>
        <p:spPr bwMode="auto">
          <a:xfrm>
            <a:off x="2560124" y="5449719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Штраф </a:t>
            </a: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3230124" y="1477393"/>
            <a:ext cx="31346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Общее количество наказаний</a:t>
            </a:r>
          </a:p>
        </p:txBody>
      </p:sp>
      <p:sp>
        <p:nvSpPr>
          <p:cNvPr id="68" name="TextBox 95"/>
          <p:cNvSpPr txBox="1">
            <a:spLocks noChangeArrowheads="1"/>
          </p:cNvSpPr>
          <p:nvPr/>
        </p:nvSpPr>
        <p:spPr bwMode="auto">
          <a:xfrm>
            <a:off x="6868167" y="6039999"/>
            <a:ext cx="3276364" cy="338554"/>
          </a:xfrm>
          <a:prstGeom prst="rect">
            <a:avLst/>
          </a:prstGeom>
          <a:solidFill>
            <a:srgbClr val="D61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 Новгородской области</a:t>
            </a:r>
          </a:p>
        </p:txBody>
      </p:sp>
      <p:pic>
        <p:nvPicPr>
          <p:cNvPr id="69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36" y="4542493"/>
            <a:ext cx="546100" cy="81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 descr="C:\Users\Илья\Desktop\столбец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1" y="4853629"/>
            <a:ext cx="546100" cy="5033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9071266" y="5194259"/>
            <a:ext cx="508000" cy="139218"/>
          </a:xfrm>
          <a:prstGeom prst="rect">
            <a:avLst/>
          </a:prstGeom>
          <a:solidFill>
            <a:srgbClr val="1DD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135182" y="4871710"/>
            <a:ext cx="506413" cy="4617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3" name="TextBox 24"/>
          <p:cNvSpPr txBox="1">
            <a:spLocks noChangeArrowheads="1"/>
          </p:cNvSpPr>
          <p:nvPr/>
        </p:nvSpPr>
        <p:spPr bwMode="auto">
          <a:xfrm>
            <a:off x="6551608" y="5455282"/>
            <a:ext cx="1147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Всего </a:t>
            </a:r>
          </a:p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наказаний </a:t>
            </a:r>
          </a:p>
        </p:txBody>
      </p:sp>
      <p:sp>
        <p:nvSpPr>
          <p:cNvPr id="74" name="TextBox 23"/>
          <p:cNvSpPr txBox="1">
            <a:spLocks noChangeArrowheads="1"/>
          </p:cNvSpPr>
          <p:nvPr/>
        </p:nvSpPr>
        <p:spPr bwMode="auto">
          <a:xfrm>
            <a:off x="7796783" y="5508391"/>
            <a:ext cx="8910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Штраф </a:t>
            </a:r>
          </a:p>
        </p:txBody>
      </p:sp>
      <p:sp>
        <p:nvSpPr>
          <p:cNvPr id="75" name="TextBox 33"/>
          <p:cNvSpPr txBox="1">
            <a:spLocks noChangeArrowheads="1"/>
          </p:cNvSpPr>
          <p:nvPr/>
        </p:nvSpPr>
        <p:spPr bwMode="auto">
          <a:xfrm>
            <a:off x="8731184" y="5406791"/>
            <a:ext cx="1083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Приостановление</a:t>
            </a:r>
          </a:p>
        </p:txBody>
      </p:sp>
      <p:sp>
        <p:nvSpPr>
          <p:cNvPr id="76" name="TextBox 51"/>
          <p:cNvSpPr txBox="1">
            <a:spLocks noChangeArrowheads="1"/>
          </p:cNvSpPr>
          <p:nvPr/>
        </p:nvSpPr>
        <p:spPr bwMode="auto">
          <a:xfrm>
            <a:off x="9814990" y="5439281"/>
            <a:ext cx="10095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892175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Предупреждение</a:t>
            </a:r>
          </a:p>
        </p:txBody>
      </p:sp>
      <p:grpSp>
        <p:nvGrpSpPr>
          <p:cNvPr id="77" name="Группа 26"/>
          <p:cNvGrpSpPr>
            <a:grpSpLocks/>
          </p:cNvGrpSpPr>
          <p:nvPr/>
        </p:nvGrpSpPr>
        <p:grpSpPr bwMode="auto">
          <a:xfrm>
            <a:off x="9194946" y="4557385"/>
            <a:ext cx="449262" cy="677862"/>
            <a:chOff x="1061572" y="3509686"/>
            <a:chExt cx="413228" cy="677454"/>
          </a:xfrm>
        </p:grpSpPr>
        <p:grpSp>
          <p:nvGrpSpPr>
            <p:cNvPr id="78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1790111" y="2934069"/>
                <a:ext cx="179601" cy="1792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1880642" y="2753203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Прямая соединительная линия 78"/>
            <p:cNvCxnSpPr/>
            <p:nvPr/>
          </p:nvCxnSpPr>
          <p:spPr>
            <a:xfrm flipV="1">
              <a:off x="1152103" y="3823822"/>
              <a:ext cx="32269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54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268642" cy="307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</a:t>
              </a:r>
            </a:p>
          </p:txBody>
        </p:sp>
      </p:grpSp>
      <p:grpSp>
        <p:nvGrpSpPr>
          <p:cNvPr id="83" name="Группа 15"/>
          <p:cNvGrpSpPr>
            <a:grpSpLocks/>
          </p:cNvGrpSpPr>
          <p:nvPr/>
        </p:nvGrpSpPr>
        <p:grpSpPr bwMode="auto">
          <a:xfrm>
            <a:off x="6746950" y="3916878"/>
            <a:ext cx="490537" cy="674687"/>
            <a:chOff x="1330573" y="2285999"/>
            <a:chExt cx="487553" cy="674949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1403154" y="2600446"/>
              <a:ext cx="32503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1638252" y="2781491"/>
              <a:ext cx="179874" cy="1794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>
              <a:off x="1728190" y="2600446"/>
              <a:ext cx="0" cy="26998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miter lim="800000"/>
              <a:tailEnd type="oval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TextBox 19"/>
            <p:cNvSpPr txBox="1">
              <a:spLocks noChangeArrowheads="1"/>
            </p:cNvSpPr>
            <p:nvPr/>
          </p:nvSpPr>
          <p:spPr bwMode="auto">
            <a:xfrm>
              <a:off x="1330573" y="2285999"/>
              <a:ext cx="397038" cy="30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26</a:t>
              </a:r>
            </a:p>
          </p:txBody>
        </p:sp>
      </p:grpSp>
      <p:grpSp>
        <p:nvGrpSpPr>
          <p:cNvPr id="88" name="Группа 26"/>
          <p:cNvGrpSpPr>
            <a:grpSpLocks/>
          </p:cNvGrpSpPr>
          <p:nvPr/>
        </p:nvGrpSpPr>
        <p:grpSpPr bwMode="auto">
          <a:xfrm>
            <a:off x="8132491" y="4218454"/>
            <a:ext cx="465716" cy="677863"/>
            <a:chOff x="1061572" y="3509686"/>
            <a:chExt cx="430625" cy="677454"/>
          </a:xfrm>
        </p:grpSpPr>
        <p:grpSp>
          <p:nvGrpSpPr>
            <p:cNvPr id="89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2" name="Овал 91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14</a:t>
              </a:r>
            </a:p>
          </p:txBody>
        </p:sp>
      </p:grpSp>
      <p:grpSp>
        <p:nvGrpSpPr>
          <p:cNvPr id="94" name="Группа 26"/>
          <p:cNvGrpSpPr>
            <a:grpSpLocks/>
          </p:cNvGrpSpPr>
          <p:nvPr/>
        </p:nvGrpSpPr>
        <p:grpSpPr bwMode="auto">
          <a:xfrm>
            <a:off x="10308603" y="4258932"/>
            <a:ext cx="465716" cy="677863"/>
            <a:chOff x="1061572" y="3509686"/>
            <a:chExt cx="430625" cy="677454"/>
          </a:xfrm>
        </p:grpSpPr>
        <p:grpSp>
          <p:nvGrpSpPr>
            <p:cNvPr id="95" name="Группа 27"/>
            <p:cNvGrpSpPr>
              <a:grpSpLocks/>
            </p:cNvGrpSpPr>
            <p:nvPr/>
          </p:nvGrpSpPr>
          <p:grpSpPr bwMode="auto">
            <a:xfrm>
              <a:off x="1061572" y="3827100"/>
              <a:ext cx="180020" cy="360040"/>
              <a:chOff x="1790111" y="2753308"/>
              <a:chExt cx="180020" cy="360040"/>
            </a:xfrm>
          </p:grpSpPr>
          <p:sp>
            <p:nvSpPr>
              <p:cNvPr id="98" name="Овал 97"/>
              <p:cNvSpPr/>
              <p:nvPr/>
            </p:nvSpPr>
            <p:spPr>
              <a:xfrm>
                <a:off x="1790111" y="2934068"/>
                <a:ext cx="180550" cy="179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1881120" y="2753202"/>
                <a:ext cx="0" cy="269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Прямая соединительная линия 95"/>
            <p:cNvCxnSpPr/>
            <p:nvPr/>
          </p:nvCxnSpPr>
          <p:spPr>
            <a:xfrm flipV="1">
              <a:off x="1151113" y="3823821"/>
              <a:ext cx="3244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29"/>
            <p:cNvSpPr txBox="1">
              <a:spLocks noChangeArrowheads="1"/>
            </p:cNvSpPr>
            <p:nvPr/>
          </p:nvSpPr>
          <p:spPr bwMode="auto">
            <a:xfrm>
              <a:off x="1122829" y="3509686"/>
              <a:ext cx="369368" cy="3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400" dirty="0">
                  <a:solidFill>
                    <a:srgbClr val="0068AB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12</a:t>
              </a:r>
            </a:p>
          </p:txBody>
        </p:sp>
      </p:grpSp>
      <p:pic>
        <p:nvPicPr>
          <p:cNvPr id="101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12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2" y="366459"/>
            <a:ext cx="10290349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Аварийность и травматизм (2020-2024 </a:t>
            </a:r>
            <a:r>
              <a:rPr lang="ru-RU" altLang="ru-RU" sz="2400" cap="all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гг</a:t>
            </a:r>
            <a:r>
              <a:rPr lang="ru-RU" altLang="ru-RU" sz="24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90385270"/>
              </p:ext>
            </p:extLst>
          </p:nvPr>
        </p:nvGraphicFramePr>
        <p:xfrm>
          <a:off x="1395720" y="1736813"/>
          <a:ext cx="3984443" cy="28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07992822"/>
              </p:ext>
            </p:extLst>
          </p:nvPr>
        </p:nvGraphicFramePr>
        <p:xfrm>
          <a:off x="5354367" y="2400239"/>
          <a:ext cx="5694634" cy="2274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47374" y="4747639"/>
            <a:ext cx="8906327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2023 году: </a:t>
            </a:r>
            <a:b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Произошла 1 авария на поднадзорном опасном производственном объекте, относящимся к сетям газопотребления и газораспределения АО «ГТ </a:t>
            </a:r>
            <a:r>
              <a:rPr lang="ru-RU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Энерго</a:t>
            </a:r>
            <a:r>
              <a:rPr lang="ru-RU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».</a:t>
            </a:r>
            <a:endParaRPr lang="ru-RU" sz="13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2022 году: </a:t>
            </a:r>
            <a:b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Произошла 1 авария на поднадзорном химически опасном производственном объекте ПАО «Акрон».</a:t>
            </a:r>
          </a:p>
          <a:p>
            <a:r>
              <a:rPr lang="ru-RU" sz="13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 2021 году:</a:t>
            </a:r>
          </a:p>
          <a:p>
            <a:r>
              <a:rPr lang="ru-RU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На объектах энергетики произошло 2 несчастных случая на производстве со смертельным исходом.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>
          <a:xfrm>
            <a:off x="227348" y="368300"/>
            <a:ext cx="10369152" cy="960438"/>
          </a:xfrm>
        </p:spPr>
        <p:txBody>
          <a:bodyPr/>
          <a:lstStyle/>
          <a:p>
            <a:pPr algn="l"/>
            <a:r>
              <a:rPr lang="ru-RU" altLang="ru-RU" sz="2400" dirty="0">
                <a:solidFill>
                  <a:schemeClr val="bg1"/>
                </a:solidFill>
                <a:latin typeface="Lato" charset="0"/>
                <a:cs typeface="Tahoma" pitchFamily="34" charset="0"/>
              </a:rPr>
              <a:t>ПРОФИЛАКТИКА РИСКОВ ПРИЧИНЕНИЯ ВРЕДА (УЩЕРБА) ОХРАНЯЕМЫМ ЗАКОНОМ ЦЕННОСТЯМ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531607"/>
              </p:ext>
            </p:extLst>
          </p:nvPr>
        </p:nvGraphicFramePr>
        <p:xfrm>
          <a:off x="1055440" y="1702931"/>
          <a:ext cx="9937103" cy="4462373"/>
        </p:xfrm>
        <a:graphic>
          <a:graphicData uri="http://schemas.openxmlformats.org/drawingml/2006/table">
            <a:tbl>
              <a:tblPr/>
              <a:tblGrid>
                <a:gridCol w="791752">
                  <a:extLst>
                    <a:ext uri="{9D8B030D-6E8A-4147-A177-3AD203B41FA5}">
                      <a16:colId xmlns:a16="http://schemas.microsoft.com/office/drawing/2014/main" xmlns="" val="366344336"/>
                    </a:ext>
                  </a:extLst>
                </a:gridCol>
                <a:gridCol w="3542048">
                  <a:extLst>
                    <a:ext uri="{9D8B030D-6E8A-4147-A177-3AD203B41FA5}">
                      <a16:colId xmlns:a16="http://schemas.microsoft.com/office/drawing/2014/main" xmlns="" val="1487039963"/>
                    </a:ext>
                  </a:extLst>
                </a:gridCol>
                <a:gridCol w="5603303">
                  <a:extLst>
                    <a:ext uri="{9D8B030D-6E8A-4147-A177-3AD203B41FA5}">
                      <a16:colId xmlns:a16="http://schemas.microsoft.com/office/drawing/2014/main" xmlns="" val="377724398"/>
                    </a:ext>
                  </a:extLst>
                </a:gridCol>
              </a:tblGrid>
              <a:tr h="5622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№ п/п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Виды профилактических мероприятий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Виды надзоров в рамках которых допускается осуществление профилактического мероприятия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324746"/>
                  </a:ext>
                </a:extLst>
              </a:tr>
              <a:tr h="3838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Информирование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717673"/>
                  </a:ext>
                </a:extLst>
              </a:tr>
              <a:tr h="4990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Обобщение правоприменительной практики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48145"/>
                  </a:ext>
                </a:extLst>
              </a:tr>
              <a:tr h="8061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Меры стимулирования добросовестности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Проводится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только в рамках осуществления надзора в области промышленной безопасности и надзора в области безопасности гидротехнических сооружений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0238009"/>
                  </a:ext>
                </a:extLst>
              </a:tr>
              <a:tr h="307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Объявление предостережения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Осуществляется по всем видам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115359"/>
                  </a:ext>
                </a:extLst>
              </a:tr>
              <a:tr h="69260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Консультирование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Применяется по всем видам надзора,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кроме федерального государственного энергетического надзора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3181107"/>
                  </a:ext>
                </a:extLst>
              </a:tr>
              <a:tr h="465123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Самообследование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Проведение в рамках видов надзора, осуществляемых Ростехнадзором, не предусмотрено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059394"/>
                  </a:ext>
                </a:extLst>
              </a:tr>
              <a:tr h="746202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Профилактический визит</a:t>
                      </a:r>
                      <a:endParaRPr kumimoji="0" lang="ru-RU" alt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444" marR="9444" marT="871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Проводится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только в рамках осуществления горного надзора, строительного надзора, а также лицензионного контроля</a:t>
                      </a:r>
                    </a:p>
                  </a:txBody>
                  <a:tcPr marL="10318" marR="10318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3077602"/>
                  </a:ext>
                </a:extLst>
              </a:tr>
            </a:tbl>
          </a:graphicData>
        </a:graphic>
      </p:graphicFrame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791860"/>
              </p:ext>
            </p:extLst>
          </p:nvPr>
        </p:nvGraphicFramePr>
        <p:xfrm>
          <a:off x="3431704" y="1966216"/>
          <a:ext cx="6918934" cy="476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63352" y="357005"/>
            <a:ext cx="10333148" cy="965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ПРОФИЛАКТИЧЕСКИЕ МЕРОПРИЯТИЯ ПРИ ОСУЩЕСТВЛЕНИИ НАДЗОРА </a:t>
            </a: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ТЕРРИТОРИИ НОВГОРОДСКОЙ ОБЛАСТИ </a:t>
            </a:r>
            <a:r>
              <a:rPr lang="ru-RU" altLang="ru-RU" sz="2000" cap="all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Lato" panose="020F0502020204030203" pitchFamily="34" charset="0"/>
              </a:rPr>
              <a:t>3 месяца 2024 года)</a:t>
            </a:r>
            <a:endParaRPr lang="ru-RU" altLang="ru-RU" sz="2000" cap="all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046573" y="1368108"/>
            <a:ext cx="6404422" cy="5076574"/>
            <a:chOff x="375654" y="1429259"/>
            <a:chExt cx="6404422" cy="5076574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29" y="5470904"/>
              <a:ext cx="1034929" cy="10349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" descr="C:\Users\guran\AppData\Local\Temp\Tmp_view\1110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54" y="1429259"/>
              <a:ext cx="1774469" cy="118297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150122" y="1707330"/>
              <a:ext cx="1821642" cy="521045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Выдано предостережений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09544" y="4636147"/>
              <a:ext cx="1572354" cy="521045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Проведено совещаний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19678" y="6005014"/>
              <a:ext cx="1752086" cy="305602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Информирование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049602" y="2968801"/>
              <a:ext cx="1830307" cy="521045"/>
            </a:xfrm>
            <a:prstGeom prst="rect">
              <a:avLst/>
            </a:prstGeom>
            <a:noFill/>
          </p:spPr>
          <p:txBody>
            <a:bodyPr wrap="square" lIns="89285" tIns="44643" rIns="89285" bIns="44643" rtlCol="0">
              <a:spAutoFit/>
            </a:bodyPr>
            <a:lstStyle/>
            <a:p>
              <a:pPr algn="ctr"/>
              <a:r>
                <a:rPr lang="ru-RU" sz="14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Проведено консультирований</a:t>
              </a:r>
            </a:p>
          </p:txBody>
        </p:sp>
        <p:pic>
          <p:nvPicPr>
            <p:cNvPr id="39" name="Picture 2" descr="C:\Users\guran\AppData\Local\Temp\Tmp_view\300733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41" y="2682626"/>
              <a:ext cx="1214426" cy="12144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45" y="4044096"/>
              <a:ext cx="1247899" cy="1299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Прямая соединительная линия 63"/>
            <p:cNvCxnSpPr/>
            <p:nvPr/>
          </p:nvCxnSpPr>
          <p:spPr>
            <a:xfrm>
              <a:off x="2880280" y="2188717"/>
              <a:ext cx="3755780" cy="66421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63"/>
            <p:cNvCxnSpPr/>
            <p:nvPr/>
          </p:nvCxnSpPr>
          <p:spPr>
            <a:xfrm>
              <a:off x="2896367" y="3489846"/>
              <a:ext cx="2507512" cy="41654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63"/>
            <p:cNvCxnSpPr/>
            <p:nvPr/>
          </p:nvCxnSpPr>
          <p:spPr>
            <a:xfrm flipV="1">
              <a:off x="3095721" y="4833156"/>
              <a:ext cx="2334205" cy="41515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63"/>
            <p:cNvCxnSpPr/>
            <p:nvPr/>
          </p:nvCxnSpPr>
          <p:spPr>
            <a:xfrm flipV="1">
              <a:off x="3407809" y="5470904"/>
              <a:ext cx="3372267" cy="8249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75000"/>
                </a:schemeClr>
              </a:solidFill>
              <a:miter lim="800000"/>
              <a:headEnd type="oval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CustomShape 22"/>
            <p:cNvSpPr/>
            <p:nvPr/>
          </p:nvSpPr>
          <p:spPr>
            <a:xfrm flipH="1">
              <a:off x="4452908" y="5809979"/>
              <a:ext cx="597244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283</a:t>
              </a:r>
            </a:p>
          </p:txBody>
        </p:sp>
        <p:sp>
          <p:nvSpPr>
            <p:cNvPr id="62" name="CustomShape 22"/>
            <p:cNvSpPr/>
            <p:nvPr/>
          </p:nvSpPr>
          <p:spPr>
            <a:xfrm flipH="1">
              <a:off x="4671766" y="4542222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11</a:t>
              </a:r>
            </a:p>
          </p:txBody>
        </p:sp>
        <p:sp>
          <p:nvSpPr>
            <p:cNvPr id="68" name="CustomShape 22"/>
            <p:cNvSpPr/>
            <p:nvPr/>
          </p:nvSpPr>
          <p:spPr>
            <a:xfrm flipH="1">
              <a:off x="4553989" y="3599601"/>
              <a:ext cx="641910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105</a:t>
              </a:r>
            </a:p>
          </p:txBody>
        </p:sp>
        <p:sp>
          <p:nvSpPr>
            <p:cNvPr id="69" name="CustomShape 22"/>
            <p:cNvSpPr/>
            <p:nvPr/>
          </p:nvSpPr>
          <p:spPr>
            <a:xfrm flipH="1">
              <a:off x="5089422" y="2569084"/>
              <a:ext cx="477121" cy="3371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1" spc="-1" dirty="0">
                  <a:solidFill>
                    <a:schemeClr val="tx2">
                      <a:lumMod val="75000"/>
                    </a:schemeClr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3</a:t>
              </a:r>
            </a:p>
          </p:txBody>
        </p:sp>
      </p:grpSp>
      <p:pic>
        <p:nvPicPr>
          <p:cNvPr id="24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15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98901" y="1651162"/>
            <a:ext cx="514382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Lato" panose="020F0502020204030203" pitchFamily="34" charset="0"/>
                <a:cs typeface="Lato" panose="020F0502020204030203" pitchFamily="34" charset="0"/>
              </a:rPr>
              <a:t>Проведено </a:t>
            </a:r>
            <a:r>
              <a:rPr lang="ru-RU" b="1" dirty="0" smtClean="0">
                <a:solidFill>
                  <a:srgbClr val="0000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402</a:t>
            </a:r>
            <a:r>
              <a:rPr lang="ru-RU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dirty="0">
                <a:latin typeface="Lato" panose="020F0502020204030203" pitchFamily="34" charset="0"/>
                <a:cs typeface="Lato" panose="020F0502020204030203" pitchFamily="34" charset="0"/>
              </a:rPr>
              <a:t>профилактических </a:t>
            </a:r>
            <a:r>
              <a:rPr lang="ru-RU" dirty="0" smtClean="0">
                <a:latin typeface="Lato" panose="020F0502020204030203" pitchFamily="34" charset="0"/>
                <a:cs typeface="Lato" panose="020F0502020204030203" pitchFamily="34" charset="0"/>
              </a:rPr>
              <a:t>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9601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300"/>
            <a:ext cx="10333148" cy="960438"/>
          </a:xfrm>
        </p:spPr>
        <p:txBody>
          <a:bodyPr>
            <a:noAutofit/>
          </a:bodyPr>
          <a:lstStyle/>
          <a:p>
            <a:pPr algn="l"/>
            <a:r>
              <a:rPr lang="ru-RU" altLang="ru-RU" sz="18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ПРИМЕНЕНИЕ ПРОФИЛАКТИКИ НАРУШЕНИЙ ОБЯЗАТЕЛЬНЫХ ТРЕБОВАНИЙ </a:t>
            </a:r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ЗА </a:t>
            </a:r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П</a:t>
            </a:r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Р</a:t>
            </a:r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ЕДОСТАВЛЕНИЕМ </a:t>
            </a:r>
            <a:r>
              <a:rPr lang="ru-RU" altLang="ru-RU" sz="1800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СВЕДЕНИЙ ОБ ОСУЩЕСТВЛЕНИИ ПРОИЗВОДСТВЕННОГО </a:t>
            </a:r>
            <a:r>
              <a:rPr lang="ru-RU" altLang="ru-RU" sz="1800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КОНТРОЛЯ по Новгородской области</a:t>
            </a:r>
            <a:endParaRPr lang="ru-RU" altLang="ru-RU" sz="18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35609" y="1530378"/>
            <a:ext cx="4863582" cy="3470358"/>
            <a:chOff x="1262901" y="2903008"/>
            <a:chExt cx="4477540" cy="3564801"/>
          </a:xfrm>
        </p:grpSpPr>
        <p:pic>
          <p:nvPicPr>
            <p:cNvPr id="4101" name="Picture 2" descr="C:\Users\Илья\Desktop\столбец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907" y="4054411"/>
              <a:ext cx="546100" cy="127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Группа 15"/>
            <p:cNvGrpSpPr>
              <a:grpSpLocks/>
            </p:cNvGrpSpPr>
            <p:nvPr/>
          </p:nvGrpSpPr>
          <p:grpSpPr bwMode="auto">
            <a:xfrm>
              <a:off x="1606871" y="3446255"/>
              <a:ext cx="490537" cy="674687"/>
              <a:chOff x="1330573" y="2285999"/>
              <a:chExt cx="487553" cy="674949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1403154" y="2600446"/>
                <a:ext cx="325036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Овал 17"/>
              <p:cNvSpPr/>
              <p:nvPr/>
            </p:nvSpPr>
            <p:spPr>
              <a:xfrm>
                <a:off x="1638252" y="2781491"/>
                <a:ext cx="179874" cy="1794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9217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prstClr val="white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728190" y="2600446"/>
                <a:ext cx="0" cy="26998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miter lim="800000"/>
                <a:tailEnd type="oval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36" name="TextBox 19"/>
              <p:cNvSpPr txBox="1">
                <a:spLocks noChangeArrowheads="1"/>
              </p:cNvSpPr>
              <p:nvPr/>
            </p:nvSpPr>
            <p:spPr bwMode="auto">
              <a:xfrm>
                <a:off x="1330573" y="2285999"/>
                <a:ext cx="397038" cy="307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8921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>
                    <a:solidFill>
                      <a:srgbClr val="0068AB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73</a:t>
                </a:r>
              </a:p>
            </p:txBody>
          </p:sp>
        </p:grpSp>
        <p:sp>
          <p:nvSpPr>
            <p:cNvPr id="4106" name="TextBox 24"/>
            <p:cNvSpPr txBox="1">
              <a:spLocks noChangeArrowheads="1"/>
            </p:cNvSpPr>
            <p:nvPr/>
          </p:nvSpPr>
          <p:spPr bwMode="auto">
            <a:xfrm>
              <a:off x="1357497" y="5440792"/>
              <a:ext cx="1147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2021 год</a:t>
              </a:r>
            </a:p>
          </p:txBody>
        </p:sp>
        <p:pic>
          <p:nvPicPr>
            <p:cNvPr id="4107" name="Picture 3" descr="C:\Users\Илья\Desktop\столбец 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811" y="3765914"/>
              <a:ext cx="546100" cy="15628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8" name="Группа 26"/>
            <p:cNvGrpSpPr>
              <a:grpSpLocks/>
            </p:cNvGrpSpPr>
            <p:nvPr/>
          </p:nvGrpSpPr>
          <p:grpSpPr bwMode="auto">
            <a:xfrm>
              <a:off x="2915620" y="3151452"/>
              <a:ext cx="465716" cy="677863"/>
              <a:chOff x="1061572" y="3509686"/>
              <a:chExt cx="430625" cy="677454"/>
            </a:xfrm>
          </p:grpSpPr>
          <p:grpSp>
            <p:nvGrpSpPr>
              <p:cNvPr id="4128" name="Группа 27"/>
              <p:cNvGrpSpPr>
                <a:grpSpLocks/>
              </p:cNvGrpSpPr>
              <p:nvPr/>
            </p:nvGrpSpPr>
            <p:grpSpPr bwMode="auto">
              <a:xfrm>
                <a:off x="1061572" y="3827100"/>
                <a:ext cx="180020" cy="360040"/>
                <a:chOff x="1790111" y="2753308"/>
                <a:chExt cx="180020" cy="360040"/>
              </a:xfrm>
            </p:grpSpPr>
            <p:sp>
              <p:nvSpPr>
                <p:cNvPr id="31" name="Овал 30"/>
                <p:cNvSpPr/>
                <p:nvPr/>
              </p:nvSpPr>
              <p:spPr>
                <a:xfrm>
                  <a:off x="1790111" y="2934068"/>
                  <a:ext cx="180550" cy="179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9217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1881120" y="2753202"/>
                  <a:ext cx="0" cy="26971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1151113" y="3823821"/>
                <a:ext cx="32440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30" name="TextBox 29"/>
              <p:cNvSpPr txBox="1">
                <a:spLocks noChangeArrowheads="1"/>
              </p:cNvSpPr>
              <p:nvPr/>
            </p:nvSpPr>
            <p:spPr bwMode="auto">
              <a:xfrm>
                <a:off x="1122829" y="3509686"/>
                <a:ext cx="369368" cy="30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8921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>
                    <a:solidFill>
                      <a:srgbClr val="0068AB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86</a:t>
                </a:r>
              </a:p>
            </p:txBody>
          </p:sp>
        </p:grpSp>
        <p:sp>
          <p:nvSpPr>
            <p:cNvPr id="42" name="Прямоугольник 41"/>
            <p:cNvSpPr/>
            <p:nvPr/>
          </p:nvSpPr>
          <p:spPr>
            <a:xfrm>
              <a:off x="3751965" y="3499362"/>
              <a:ext cx="508000" cy="1829372"/>
            </a:xfrm>
            <a:prstGeom prst="rect">
              <a:avLst/>
            </a:prstGeom>
            <a:solidFill>
              <a:srgbClr val="1D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732369" y="3528605"/>
              <a:ext cx="506413" cy="179844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grpSp>
          <p:nvGrpSpPr>
            <p:cNvPr id="4117" name="Группа 26"/>
            <p:cNvGrpSpPr>
              <a:grpSpLocks/>
            </p:cNvGrpSpPr>
            <p:nvPr/>
          </p:nvGrpSpPr>
          <p:grpSpPr bwMode="auto">
            <a:xfrm>
              <a:off x="3909815" y="2903008"/>
              <a:ext cx="466067" cy="677862"/>
              <a:chOff x="1061572" y="3509686"/>
              <a:chExt cx="428685" cy="677454"/>
            </a:xfrm>
          </p:grpSpPr>
          <p:grpSp>
            <p:nvGrpSpPr>
              <p:cNvPr id="4118" name="Группа 27"/>
              <p:cNvGrpSpPr>
                <a:grpSpLocks/>
              </p:cNvGrpSpPr>
              <p:nvPr/>
            </p:nvGrpSpPr>
            <p:grpSpPr bwMode="auto">
              <a:xfrm>
                <a:off x="1061572" y="3827100"/>
                <a:ext cx="180020" cy="360040"/>
                <a:chOff x="1790111" y="2753308"/>
                <a:chExt cx="180020" cy="360040"/>
              </a:xfrm>
            </p:grpSpPr>
            <p:sp>
              <p:nvSpPr>
                <p:cNvPr id="56" name="Овал 55"/>
                <p:cNvSpPr/>
                <p:nvPr/>
              </p:nvSpPr>
              <p:spPr>
                <a:xfrm>
                  <a:off x="1790111" y="2934069"/>
                  <a:ext cx="179601" cy="1792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9217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cxnSp>
              <p:nvCxnSpPr>
                <p:cNvPr id="57" name="Прямая соединительная линия 56"/>
                <p:cNvCxnSpPr/>
                <p:nvPr/>
              </p:nvCxnSpPr>
              <p:spPr>
                <a:xfrm>
                  <a:off x="1880642" y="2753203"/>
                  <a:ext cx="0" cy="26971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1152103" y="3823822"/>
                <a:ext cx="322697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20" name="TextBox 54"/>
              <p:cNvSpPr txBox="1">
                <a:spLocks noChangeArrowheads="1"/>
              </p:cNvSpPr>
              <p:nvPr/>
            </p:nvSpPr>
            <p:spPr bwMode="auto">
              <a:xfrm>
                <a:off x="1122829" y="3509686"/>
                <a:ext cx="367428" cy="307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8921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>
                    <a:solidFill>
                      <a:srgbClr val="0068AB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91</a:t>
                </a:r>
              </a:p>
            </p:txBody>
          </p:sp>
        </p:grpSp>
        <p:grpSp>
          <p:nvGrpSpPr>
            <p:cNvPr id="41" name="Группа 26"/>
            <p:cNvGrpSpPr>
              <a:grpSpLocks/>
            </p:cNvGrpSpPr>
            <p:nvPr/>
          </p:nvGrpSpPr>
          <p:grpSpPr bwMode="auto">
            <a:xfrm>
              <a:off x="4904360" y="2903009"/>
              <a:ext cx="465716" cy="677863"/>
              <a:chOff x="1061572" y="3509686"/>
              <a:chExt cx="430625" cy="677454"/>
            </a:xfrm>
          </p:grpSpPr>
          <p:grpSp>
            <p:nvGrpSpPr>
              <p:cNvPr id="43" name="Группа 27"/>
              <p:cNvGrpSpPr>
                <a:grpSpLocks/>
              </p:cNvGrpSpPr>
              <p:nvPr/>
            </p:nvGrpSpPr>
            <p:grpSpPr bwMode="auto">
              <a:xfrm>
                <a:off x="1061572" y="3827100"/>
                <a:ext cx="180020" cy="360040"/>
                <a:chOff x="1790111" y="2753308"/>
                <a:chExt cx="180020" cy="360040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1790111" y="2934068"/>
                  <a:ext cx="180550" cy="179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892175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endParaRPr>
                </a:p>
              </p:txBody>
            </p: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881120" y="2753202"/>
                  <a:ext cx="0" cy="26971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miter lim="800000"/>
                  <a:tailEnd type="oval" w="sm" len="sm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1151113" y="3823821"/>
                <a:ext cx="324402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29"/>
              <p:cNvSpPr txBox="1">
                <a:spLocks noChangeArrowheads="1"/>
              </p:cNvSpPr>
              <p:nvPr/>
            </p:nvSpPr>
            <p:spPr bwMode="auto">
              <a:xfrm>
                <a:off x="1122829" y="3509686"/>
                <a:ext cx="369368" cy="30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8921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1400" dirty="0">
                    <a:solidFill>
                      <a:srgbClr val="0068AB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89</a:t>
                </a:r>
              </a:p>
            </p:txBody>
          </p:sp>
        </p:grpSp>
        <p:sp>
          <p:nvSpPr>
            <p:cNvPr id="64" name="TextBox 51"/>
            <p:cNvSpPr txBox="1">
              <a:spLocks noChangeArrowheads="1"/>
            </p:cNvSpPr>
            <p:nvPr/>
          </p:nvSpPr>
          <p:spPr bwMode="auto">
            <a:xfrm>
              <a:off x="4508617" y="5446462"/>
              <a:ext cx="10095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2024 год</a:t>
              </a:r>
            </a:p>
          </p:txBody>
        </p:sp>
        <p:sp>
          <p:nvSpPr>
            <p:cNvPr id="65" name="TextBox 33"/>
            <p:cNvSpPr txBox="1">
              <a:spLocks noChangeArrowheads="1"/>
            </p:cNvSpPr>
            <p:nvPr/>
          </p:nvSpPr>
          <p:spPr bwMode="auto">
            <a:xfrm>
              <a:off x="3464062" y="5440793"/>
              <a:ext cx="10838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2023 год</a:t>
              </a:r>
            </a:p>
          </p:txBody>
        </p:sp>
        <p:sp>
          <p:nvSpPr>
            <p:cNvPr id="66" name="TextBox 23"/>
            <p:cNvSpPr txBox="1">
              <a:spLocks noChangeArrowheads="1"/>
            </p:cNvSpPr>
            <p:nvPr/>
          </p:nvSpPr>
          <p:spPr bwMode="auto">
            <a:xfrm>
              <a:off x="2560124" y="5449719"/>
              <a:ext cx="8910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892175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200" dirty="0">
                  <a:solidFill>
                    <a:srgbClr val="00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2022 год </a:t>
              </a:r>
            </a:p>
          </p:txBody>
        </p:sp>
        <p:sp>
          <p:nvSpPr>
            <p:cNvPr id="100" name="TextBox 93"/>
            <p:cNvSpPr txBox="1">
              <a:spLocks noChangeArrowheads="1"/>
            </p:cNvSpPr>
            <p:nvPr/>
          </p:nvSpPr>
          <p:spPr bwMode="auto">
            <a:xfrm>
              <a:off x="1262901" y="5930350"/>
              <a:ext cx="4477540" cy="537459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892175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Динамика показателя количества представивших отчеты по ПК за 2021, 2022, 2023 и 2024 годы</a:t>
              </a:r>
              <a:endParaRPr lang="ru-RU" altLang="ru-RU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69482"/>
              </p:ext>
            </p:extLst>
          </p:nvPr>
        </p:nvGraphicFramePr>
        <p:xfrm>
          <a:off x="5916001" y="1842637"/>
          <a:ext cx="5565680" cy="2576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3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4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7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36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4247">
                <a:tc>
                  <a:txBody>
                    <a:bodyPr/>
                    <a:lstStyle/>
                    <a:p>
                      <a:pPr marL="0" marR="0" indent="0" algn="l" defTabSz="89285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2021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2022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2023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2024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>
                    <a:solidFill>
                      <a:srgbClr val="349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168425"/>
                  </a:ext>
                </a:extLst>
              </a:tr>
              <a:tr h="64424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Направлено писем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322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262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788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247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xmlns="" val="865029665"/>
                  </a:ext>
                </a:extLst>
              </a:tr>
              <a:tr h="64424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Проведено совещаний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xmlns="" val="2455975501"/>
                  </a:ext>
                </a:extLst>
              </a:tr>
              <a:tr h="644247">
                <a:tc>
                  <a:txBody>
                    <a:bodyPr/>
                    <a:lstStyle/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Объявлено предостережений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278" marR="6278" marT="6278" marB="0" anchor="ctr"/>
                </a:tc>
                <a:extLst>
                  <a:ext uri="{0D108BD9-81ED-4DB2-BD59-A6C34878D82A}">
                    <a16:rowId xmlns:a16="http://schemas.microsoft.com/office/drawing/2014/main" xmlns="" val="2195196713"/>
                  </a:ext>
                </a:extLst>
              </a:tr>
            </a:tbl>
          </a:graphicData>
        </a:graphic>
      </p:graphicFrame>
      <p:sp>
        <p:nvSpPr>
          <p:cNvPr id="3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983432" y="5121188"/>
            <a:ext cx="10297144" cy="1444201"/>
          </a:xfrm>
          <a:prstGeom prst="horizontalScroll">
            <a:avLst>
              <a:gd name="adj" fmla="val 9093"/>
            </a:avLst>
          </a:prstGeom>
          <a:solidFill>
            <a:srgbClr val="D6DB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Федеральный закон от 21.07.1997 N 116-ФЗ (ред. от 14.11.2023) «О промышленной безопасности опасных производственных </a:t>
            </a:r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объектов»</a:t>
            </a:r>
            <a:endParaRPr lang="ru-RU" sz="1200" dirty="0" smtClean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Статья 11. п.2 </a:t>
            </a:r>
            <a:r>
              <a:rPr lang="ru-RU" sz="1200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Сведения об организации производственного контроля за соблюдением требований промышленной безопасности представляются в письменной форме либо в форме электронного документа, подписанного усиленной квалифицированной электронной подписью, в федеральные органы исполнительной власти в области промышленной безопасности или их территориальные органы </a:t>
            </a:r>
            <a:r>
              <a:rPr lang="ru-RU" sz="1200" b="1" dirty="0" smtClean="0">
                <a:solidFill>
                  <a:srgbClr val="0000FF"/>
                </a:solidFill>
                <a:latin typeface="Lato" panose="020F0502020204030203" pitchFamily="34" charset="0"/>
                <a:cs typeface="Lato" panose="020F0502020204030203" pitchFamily="34" charset="0"/>
              </a:rPr>
              <a:t>ежегодно до 1 апреля </a:t>
            </a:r>
            <a:r>
              <a:rPr lang="ru-RU" sz="1200" dirty="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соответствующего </a:t>
            </a:r>
            <a:r>
              <a:rPr lang="ru-RU" sz="1200" smtClean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календарного года.</a:t>
            </a:r>
            <a:endParaRPr lang="ru-RU" sz="1200" dirty="0">
              <a:solidFill>
                <a:schemeClr val="tx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2582" y="3501008"/>
            <a:ext cx="7566841" cy="95988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СПАСИБО ЗА ВНИМАНИЕ</a:t>
            </a:r>
          </a:p>
        </p:txBody>
      </p:sp>
      <p:pic>
        <p:nvPicPr>
          <p:cNvPr id="4" name="Picture 2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03" y="1550997"/>
            <a:ext cx="1768439" cy="18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1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660"/>
            <a:ext cx="10333148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СЕВЕРО-ЗАПАДНОЕ УПРАВЛЕНИЕ РОСТЕХНАДЗОРА</a:t>
            </a:r>
          </a:p>
        </p:txBody>
      </p:sp>
      <p:pic>
        <p:nvPicPr>
          <p:cNvPr id="8" name="E6E576CD-48AD-4761-8E39-55BD64EBFD47" descr="E6E576CD-48AD-4761-8E39-55BD64EBFD4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5" t="19069" r="41589" b="15330"/>
          <a:stretch/>
        </p:blipFill>
        <p:spPr bwMode="auto">
          <a:xfrm>
            <a:off x="5084101" y="1484240"/>
            <a:ext cx="5857279" cy="50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1424" y="2085894"/>
            <a:ext cx="4163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Управление является территориальным органом межрегионального уровня, осуществляющим функции Ростехнадзора на территории: </a:t>
            </a:r>
          </a:p>
          <a:p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Республики Карелия, Архангельской, Вологодской, Калининградской, Ленинградской, Мурманской, Новгородской и Псковской областей, города Санкт-Петербурга, острове Колгуев (Ненецкий автономный округ) </a:t>
            </a:r>
            <a: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ru-RU" sz="1600" b="1" dirty="0" smtClean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и </a:t>
            </a:r>
            <a:r>
              <a:rPr lang="ru-RU" sz="1600" b="1" dirty="0">
                <a:solidFill>
                  <a:srgbClr val="0D75B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шельфе морей Арктической зоны Российской Федерации</a:t>
            </a:r>
          </a:p>
        </p:txBody>
      </p:sp>
      <p:pic>
        <p:nvPicPr>
          <p:cNvPr id="1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4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660"/>
            <a:ext cx="10405156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НАПРАВЛЕНИЯ КОНТРОЛЬНО-НАДЗОРНОЙ ДЕЯТЕЛЬНОСТИ</a:t>
            </a:r>
          </a:p>
        </p:txBody>
      </p:sp>
      <p:pic>
        <p:nvPicPr>
          <p:cNvPr id="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428" y="1420408"/>
            <a:ext cx="107291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в области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строительный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энергетический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в области безопасности гидротехнических сооружений;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горный надзор;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лицензионный контроль (надзор) за производством маркшейдерских работ;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Федеральный государственный контроль (надзор) в области использования и содержания лифтов, подъемных платформ для инвалидов, пассажирских конвейеров (движущихся пешеходных дорожек), эскалаторов, за исключением эскалаторов в метрополитенах.</a:t>
            </a:r>
            <a:endParaRPr lang="ru-RU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660"/>
            <a:ext cx="10369152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ОБЪЕКТЫ НАДЗОРА НА ТЕРРИТОРИИ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НОВГОРОДСКОЙ ОБЛАСТИ</a:t>
            </a:r>
          </a:p>
        </p:txBody>
      </p: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374444"/>
              </p:ext>
            </p:extLst>
          </p:nvPr>
        </p:nvGraphicFramePr>
        <p:xfrm>
          <a:off x="1199456" y="1844824"/>
          <a:ext cx="9793088" cy="437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7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368660"/>
            <a:ext cx="10369152" cy="959882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КРУПНЫЕ ПОДНАДЗОРНЫЕ ОРГАНИЗАЦИИ </a:t>
            </a:r>
            <a:b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НА ТЕРРИТОРИИ НОВГОРОДСКОЙ ОБЛАСТИ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772817"/>
            <a:ext cx="3719686" cy="80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430" y="4365104"/>
            <a:ext cx="3241986" cy="233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5828" r="19502" b="26516"/>
          <a:stretch/>
        </p:blipFill>
        <p:spPr bwMode="auto">
          <a:xfrm>
            <a:off x="4659381" y="2695699"/>
            <a:ext cx="2843249" cy="122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1" b="39153"/>
          <a:stretch/>
        </p:blipFill>
        <p:spPr bwMode="auto">
          <a:xfrm>
            <a:off x="4633266" y="3689502"/>
            <a:ext cx="3802994" cy="89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780928"/>
            <a:ext cx="3092042" cy="112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9676" r="2386" b="10944"/>
          <a:stretch/>
        </p:blipFill>
        <p:spPr bwMode="auto">
          <a:xfrm>
            <a:off x="5676988" y="1514730"/>
            <a:ext cx="4739493" cy="101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7" t="13876" r="12763" b="16648"/>
          <a:stretch/>
        </p:blipFill>
        <p:spPr bwMode="auto">
          <a:xfrm>
            <a:off x="7903599" y="2419027"/>
            <a:ext cx="2317186" cy="177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29" y="4041069"/>
            <a:ext cx="2880320" cy="162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4"/>
          <a:stretch/>
        </p:blipFill>
        <p:spPr bwMode="auto">
          <a:xfrm>
            <a:off x="5666768" y="4453247"/>
            <a:ext cx="3057525" cy="116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7" y="5531460"/>
            <a:ext cx="3634643" cy="88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3" t="10373" r="19333" b="12473"/>
          <a:stretch/>
        </p:blipFill>
        <p:spPr bwMode="auto">
          <a:xfrm>
            <a:off x="1703513" y="5666440"/>
            <a:ext cx="2066307" cy="79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77" y="4114838"/>
            <a:ext cx="1654423" cy="165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823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628800"/>
            <a:ext cx="7380820" cy="4483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2" y="366459"/>
            <a:ext cx="10304305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ОГРАНИЧЕНИЯ НА ПРОВЕДЕНИЕ КОНТРОЛЬНЫХ (НАДЗОРНЫХ) МЕРОПРИЯТИЙ В 2024 ГОДУ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4470" y="2492896"/>
            <a:ext cx="7596844" cy="921155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Срок действия моратория на проведение контрольных (надзорных) мероприятий</a:t>
            </a:r>
            <a:r>
              <a:rPr lang="ru-RU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установленный постановлением Правительства Российской Федерации от 10.03.2022 № 336 </a:t>
            </a:r>
            <a:r>
              <a:rPr lang="ru-RU" sz="18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продлен на 2024 год </a:t>
            </a:r>
            <a:endParaRPr lang="ru-RU" sz="1800" b="1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788188" y="1854218"/>
            <a:ext cx="1585486" cy="4345139"/>
          </a:xfrm>
          <a:prstGeom prst="rightArrow">
            <a:avLst>
              <a:gd name="adj1" fmla="val 68304"/>
              <a:gd name="adj2" fmla="val 1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до </a:t>
            </a:r>
            <a:r>
              <a:rPr lang="ru-RU" sz="1800" dirty="0"/>
              <a:t>2030 года допускается проведение плановых </a:t>
            </a:r>
            <a:r>
              <a:rPr lang="ru-RU" sz="1800" dirty="0" smtClean="0"/>
              <a:t>проверок</a:t>
            </a:r>
            <a:endParaRPr lang="ru-RU" sz="1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552384" y="1993917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Объекты, отнесенные </a:t>
            </a:r>
          </a:p>
          <a:p>
            <a:pPr algn="ctr"/>
            <a:r>
              <a:rPr lang="ru-RU" sz="1400" dirty="0" smtClean="0"/>
              <a:t>к </a:t>
            </a:r>
            <a:r>
              <a:rPr lang="ru-RU" sz="1400" dirty="0"/>
              <a:t>категориям </a:t>
            </a:r>
          </a:p>
          <a:p>
            <a:pPr algn="ctr"/>
            <a:r>
              <a:rPr lang="ru-RU" sz="1400" dirty="0"/>
              <a:t>чрезвычайно высокого и высокого риска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588388" y="3465004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ОПО </a:t>
            </a:r>
            <a:r>
              <a:rPr lang="en-US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II </a:t>
            </a:r>
            <a:r>
              <a:rPr lang="ru-RU" sz="1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класса опасности</a:t>
            </a:r>
            <a:endParaRPr lang="ru-RU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24392" y="4941168"/>
            <a:ext cx="2316484" cy="1075043"/>
          </a:xfrm>
          <a:prstGeom prst="roundRect">
            <a:avLst>
              <a:gd name="adj" fmla="val 313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ГТС </a:t>
            </a:r>
            <a:r>
              <a:rPr lang="en-US" sz="1400" dirty="0"/>
              <a:t>II </a:t>
            </a:r>
            <a:r>
              <a:rPr lang="ru-RU" sz="1400" dirty="0"/>
              <a:t>класса</a:t>
            </a:r>
          </a:p>
        </p:txBody>
      </p:sp>
    </p:spTree>
    <p:extLst>
      <p:ext uri="{BB962C8B-B14F-4D97-AF65-F5344CB8AC3E}">
        <p14:creationId xmlns:p14="http://schemas.microsoft.com/office/powerpoint/2010/main" val="1539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1914" y="377855"/>
            <a:ext cx="10354586" cy="94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ОСНОВАНИЯ ДЛЯ ПРОВЕДЕНИЯ ВНЕПЛАНОВЫХ КОНТРОЛЬНЫХ (НАДЗОРНЫХ) МЕРОПРИЯТИЙ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566" y="1313907"/>
            <a:ext cx="8424781" cy="67493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ВНЕПЛАНОВЫЕ ПРОВЕРКИ </a:t>
            </a:r>
          </a:p>
          <a:p>
            <a:pPr algn="ctr"/>
            <a:r>
              <a:rPr lang="ru-RU" sz="19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 согласованию с органами прокуратуры</a:t>
            </a:r>
            <a:endParaRPr lang="ru-RU" sz="1900" b="1" u="sng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6200000">
            <a:off x="1574159" y="5925623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1577108" y="5009323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580057" y="4217235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577108" y="3532734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1580057" y="2813079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83603" y="2155753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61528" y="2025474"/>
            <a:ext cx="8346940" cy="628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причинения вреда жизни и тяжкого вреда здоровью граждан, по фактам причинения вреда жизни и тяжкого вреда здоровью граждан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55542" y="2744924"/>
            <a:ext cx="8352927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обороне страны и безопасности государства, по фактам причинения вреда обороне страны и безопасности государства</a:t>
            </a:r>
            <a:r>
              <a:rPr lang="ru-RU" sz="16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61528" y="3392996"/>
            <a:ext cx="8346941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непосредственной угрозе возникновения чрезвычайных ситуаций природного и (или) техногенного характера, по фактам возникновения чрезвычайных ситуаций природного и (или) техногенного характера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7922" y="4149080"/>
            <a:ext cx="8360547" cy="508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выявлении индикаторов риска нарушения обязательных требований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52974" y="4761149"/>
            <a:ext cx="835549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в связи с истечением срока исполнения предписания, выданного до 01.03.2023, о принятии мер, направленных на устранение нарушений, влекущих непосредственную угрозу причинения вреда жизни и тяжкого вреда здоровью граждан, обороне страны и безопасности государства, возникновения чрезвычайных ситуаций природного и (или) техногенного характера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55541" y="5733257"/>
            <a:ext cx="8352928" cy="727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истечении срока исполнения предписания об устранении выявленного нарушения обязательных требований, выданных после 01.03.2023</a:t>
            </a:r>
            <a:endParaRPr lang="ru-RU" sz="1550" dirty="0">
              <a:solidFill>
                <a:schemeClr val="tx1"/>
              </a:solidFill>
            </a:endParaRPr>
          </a:p>
        </p:txBody>
      </p:sp>
      <p:pic>
        <p:nvPicPr>
          <p:cNvPr id="2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595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1914" y="366459"/>
            <a:ext cx="10354586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ОСНОВАНИЯ ДЛЯ ПРОВЕДЕНИЯ ВНЕПЛАНОВЫХ КОНТРОЛЬНЫХ (НАДЗОРНЫХ) МЕРОПРИЯТИЙ</a:t>
            </a:r>
            <a:endParaRPr lang="ru-RU" altLang="ru-RU" sz="24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566" y="1385915"/>
            <a:ext cx="8424781" cy="674933"/>
          </a:xfrm>
          <a:prstGeom prst="rect">
            <a:avLst/>
          </a:prstGeom>
          <a:noFill/>
        </p:spPr>
        <p:txBody>
          <a:bodyPr wrap="square" lIns="89285" tIns="44643" rIns="89285" bIns="44643" rtlCol="0">
            <a:spAutoFit/>
          </a:bodyPr>
          <a:lstStyle/>
          <a:p>
            <a:pPr algn="ctr"/>
            <a:r>
              <a:rPr lang="ru-RU" sz="1900" b="1" dirty="0">
                <a:solidFill>
                  <a:srgbClr val="0000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ВНЕПЛАНОВЫЕ ПРОВЕРКИ </a:t>
            </a:r>
          </a:p>
          <a:p>
            <a:pPr algn="ctr"/>
            <a:r>
              <a:rPr lang="ru-RU" sz="1900" b="1" u="sng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без согласования с органами прокуратуры</a:t>
            </a:r>
            <a:endParaRPr lang="ru-RU" sz="1900" b="1" u="sng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1583604" y="5207133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1611356" y="4052761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1580057" y="3190909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1583605" y="2299982"/>
            <a:ext cx="288456" cy="36817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61528" y="2195611"/>
            <a:ext cx="8346940" cy="628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по поручению Президента Российской Федерации или Председателя Правительства Российской Федерации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44370" y="3104964"/>
            <a:ext cx="8352927" cy="5400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по требованию прокурора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961528" y="3912810"/>
            <a:ext cx="8346941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наступлении события, указанного в программе проверок (при осуществлении государственного строительного надзора)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942420" y="4797152"/>
            <a:ext cx="8360547" cy="1188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7800" algn="just">
              <a:spcAft>
                <a:spcPts val="1200"/>
              </a:spcAft>
            </a:pPr>
            <a:r>
              <a:rPr lang="ru-RU" sz="1550" dirty="0">
                <a:solidFill>
                  <a:schemeClr val="tx1"/>
                </a:solidFill>
                <a:latin typeface="Lato" panose="020F0502020204030203" pitchFamily="34" charset="0"/>
                <a:cs typeface="Lato" panose="020F0502020204030203" pitchFamily="34" charset="0"/>
              </a:rPr>
              <a:t>при представлении контролируемым лицом документов и (или) сведений об исполнении предписания или иного решения контрольного (надзорного) органа в целях получения или возобновления ранее приостановленного действия лицензии, аккредитации или иного документа, имеющего разрешительный характер</a:t>
            </a:r>
          </a:p>
        </p:txBody>
      </p:sp>
      <p:pic>
        <p:nvPicPr>
          <p:cNvPr id="1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215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460"/>
            <a:ext cx="12192000" cy="95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63352" y="366459"/>
            <a:ext cx="10333148" cy="959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ПРИКАЗЫ  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ИНДИКАТОРОВ РИСКА НАРУШЕНИЯ </a:t>
            </a:r>
            <a:r>
              <a:rPr lang="ru-RU" sz="2000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ОБЯЗАТЕЛЬНЫХ ТРЕБОВАНИЙ</a:t>
            </a:r>
            <a:endParaRPr lang="ru-RU" altLang="ru-RU" sz="2000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0" name="Picture 2" descr="O:\Отдел_промышленной_безопасности\ПУБЛИЧНЫЕ обсуждения май 2024\ПР-2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417212"/>
            <a:ext cx="2281112" cy="327553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:\Отдел_промышленной_безопасности\ПУБЛИЧНЫЕ обсуждения май 2024\ПР-1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9" y="1412777"/>
            <a:ext cx="2301031" cy="3304138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:\Отдел_промышленной_безопасности\ПУБЛИЧНЫЕ обсуждения май 2024\ПР-2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24" y="3037861"/>
            <a:ext cx="2509804" cy="36000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O:\Отдел_промышленной_безопасности\ПУБЛИЧНЫЕ обсуждения май 2024\ПР-22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76" y="1412776"/>
            <a:ext cx="2281436" cy="32760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O:\Отдел_промышленной_безопасности\ПУБЛИЧНЫЕ обсуждения май 2024\ПР-7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601" y="1417211"/>
            <a:ext cx="2316401" cy="327553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O:\Отдел_промышленной_безопасности\ПУБЛИЧНЫЕ обсуждения май 2024\ПР-25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32" y="3069360"/>
            <a:ext cx="2509804" cy="360000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832" y="3039813"/>
            <a:ext cx="2506981" cy="360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976320" y="6356353"/>
            <a:ext cx="2844800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9</a:t>
            </a:r>
          </a:p>
        </p:txBody>
      </p:sp>
      <p:pic>
        <p:nvPicPr>
          <p:cNvPr id="1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726" y="460526"/>
            <a:ext cx="677910" cy="7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14180</TotalTime>
  <Words>966</Words>
  <Application>Microsoft Office PowerPoint</Application>
  <PresentationFormat>Произвольный</PresentationFormat>
  <Paragraphs>237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Lato</vt:lpstr>
      <vt:lpstr>Tahoma</vt:lpstr>
      <vt:lpstr>Calibri</vt:lpstr>
      <vt:lpstr>Тема Office</vt:lpstr>
      <vt:lpstr>3_Тема Office</vt:lpstr>
      <vt:lpstr>ОБЗОР ПРАВОПРИМЕНИТЕЛЬНОЙ ПРАКТИКИ  СЕВЕРО-ЗАПАДНОГО УПРАВЛЕНИЯ РОСТЕХНАДЗОРА  НА ТЕРРИТОРИИ НОВГОРОДСКОЙ ОБЛАСТИ ЗА I КВАРТАЛ 2024 ГОДА.  ПРОФИЛАКТИЧЕСКИЕ МЕРОПРИЯТИЯ ПРИ ОСУЩЕСТВЛЕНИИ ГОСУДАРСТВЕННОГО КОНТРОЛЯ (НАДЗОРА)</vt:lpstr>
      <vt:lpstr>СЕВЕРО-ЗАПАДНОЕ УПРАВЛЕНИЕ РОСТЕХНАДЗОРА</vt:lpstr>
      <vt:lpstr>НАПРАВЛЕНИЯ КОНТРОЛЬНО-НАДЗОРНОЙ ДЕЯТЕЛЬНОСТИ</vt:lpstr>
      <vt:lpstr>ОБЪЕКТЫ НАДЗОРА НА ТЕРРИТОРИИ  НОВГОРОДСКОЙ ОБЛАСТИ</vt:lpstr>
      <vt:lpstr>КРУПНЫЕ ПОДНАДЗОРНЫЕ ОРГАНИЗАЦИИ  НА ТЕРРИТОРИИ НОВГОРОДСКОЙ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НАДЗОРНАЯ ДЕЯТЕЛЬНОСТЬ НА ПОДНАДЗОРНЫХ ОБЪЕКТАХ  СЕВЕРО-ЗАПАДНОГО УПРАВЛЕНИЯ  (3 месяца 2024 года)</vt:lpstr>
      <vt:lpstr>ПРИМЕНЕНИЕ ВИДОВ АДМИНИСТРАТИВНЫХ НАКАЗАНИЙ  (3 месяца 2024 года)</vt:lpstr>
      <vt:lpstr>Презентация PowerPoint</vt:lpstr>
      <vt:lpstr>ПРОФИЛАКТИКА РИСКОВ ПРИЧИНЕНИЯ ВРЕДА (УЩЕРБА) ОХРАНЯЕМЫМ ЗАКОНОМ ЦЕННОСТЯМ</vt:lpstr>
      <vt:lpstr>Презентация PowerPoint</vt:lpstr>
      <vt:lpstr>ПРИМЕНЕНИЕ ПРОФИЛАКТИКИ НАРУШЕНИЙ ОБЯЗАТЕЛЬНЫХ ТРЕБОВАНИЙ  ЗА ПРЕДОСТАВЛЕНИЕМ СВЕДЕНИЙ ОБ ОСУЩЕСТВЛЕНИИ ПРОИЗВОДСТВЕННОГО КОНТРОЛЯ по Новгородской области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КОЛИЧЕСТВО ОПАСТНЫХ ПРОИЗВОДСТВЕННЫХ ОБЪЕКТОВ</dc:title>
  <dc:creator>Ксения</dc:creator>
  <cp:lastModifiedBy>Черепанова Оксана Сергеевна</cp:lastModifiedBy>
  <cp:revision>826</cp:revision>
  <cp:lastPrinted>2024-04-26T11:22:41Z</cp:lastPrinted>
  <dcterms:created xsi:type="dcterms:W3CDTF">2018-02-26T10:08:29Z</dcterms:created>
  <dcterms:modified xsi:type="dcterms:W3CDTF">2024-05-21T10:36:02Z</dcterms:modified>
</cp:coreProperties>
</file>